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CF283-1350-4CCF-9AC1-7C730A19B226}" type="datetimeFigureOut">
              <a:rPr lang="ru-RU" smtClean="0"/>
              <a:t>28.08.2013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2BDCB-665A-4CA9-98F8-58BB911802B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1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12" Type="http://schemas.openxmlformats.org/officeDocument/2006/relationships/image" Target="../media/image10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8.png"/><Relationship Id="rId3" Type="http://schemas.openxmlformats.org/officeDocument/2006/relationships/image" Target="../media/image6.gif"/><Relationship Id="rId7" Type="http://schemas.openxmlformats.org/officeDocument/2006/relationships/image" Target="../media/image17.png"/><Relationship Id="rId12" Type="http://schemas.openxmlformats.org/officeDocument/2006/relationships/image" Target="../media/image22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gif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3729" y="4209746"/>
            <a:ext cx="433815" cy="443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6" descr="tvs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4858" y="4653136"/>
            <a:ext cx="392686" cy="472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45220" y="714356"/>
            <a:ext cx="869878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3898" y="5237938"/>
            <a:ext cx="430350" cy="44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-180528" y="6500192"/>
            <a:ext cx="457200" cy="457200"/>
          </a:xfrm>
        </p:spPr>
        <p:txBody>
          <a:bodyPr/>
          <a:lstStyle/>
          <a:p>
            <a:pPr>
              <a:defRPr/>
            </a:pPr>
            <a:fld id="{3D0D10E4-B65D-4E8A-8148-BD1DE42D55B5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71415"/>
            <a:ext cx="8928991" cy="6212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4925" cap="sq">
            <a:solidFill>
              <a:schemeClr val="accent1">
                <a:lumMod val="75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457200" algn="ctr" fontAlgn="auto">
              <a:spcBef>
                <a:spcPts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ru-R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Участники по реализации </a:t>
            </a:r>
            <a:r>
              <a:rPr lang="nl-NL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проект</a:t>
            </a:r>
            <a:r>
              <a:rPr lang="ru-R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nl-NL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indent="457200" algn="ctr" fontAlgn="auto">
              <a:spcBef>
                <a:spcPts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nl-NL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«Модернизация систем водоснабжения и водоотведения г. Актау» </a:t>
            </a:r>
            <a:endParaRPr lang="ru-RU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0" name="Picture 4" descr="C:\Documents and Settings\baurjan\Рабочий стол\Временные файлы\question mark rotate_files\question_mark_rotate_sm_wm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644494" y="-214338"/>
            <a:ext cx="1047750" cy="1047750"/>
          </a:xfrm>
          <a:prstGeom prst="rect">
            <a:avLst/>
          </a:prstGeom>
          <a:noFill/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644362" y="2928934"/>
            <a:ext cx="1142976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Скругленная прямоугольная выноска 19"/>
          <p:cNvSpPr/>
          <p:nvPr/>
        </p:nvSpPr>
        <p:spPr>
          <a:xfrm>
            <a:off x="214282" y="2714620"/>
            <a:ext cx="2714644" cy="1143008"/>
          </a:xfrm>
          <a:prstGeom prst="wedgeRoundRectCallout">
            <a:avLst>
              <a:gd name="adj1" fmla="val 62073"/>
              <a:gd name="adj2" fmla="val 18280"/>
              <a:gd name="adj3" fmla="val 16667"/>
            </a:avLst>
          </a:prstGeom>
          <a:noFill/>
          <a:ln w="9525">
            <a:solidFill>
              <a:schemeClr val="accent1">
                <a:shade val="50000"/>
                <a:alpha val="50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035" name="Текст 3"/>
          <p:cNvSpPr>
            <a:spLocks noGrp="1"/>
          </p:cNvSpPr>
          <p:nvPr>
            <p:ph type="body" idx="1"/>
          </p:nvPr>
        </p:nvSpPr>
        <p:spPr>
          <a:xfrm>
            <a:off x="214282" y="3143248"/>
            <a:ext cx="1428760" cy="714380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Техническое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 сопровождении Проекта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Проведении   тендера по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 правилам ЕБРР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Консультация по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 взаимодействию с ЕБРР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idx="1"/>
          </p:nvPr>
        </p:nvSpPr>
        <p:spPr>
          <a:xfrm>
            <a:off x="1571604" y="3357562"/>
            <a:ext cx="1357322" cy="428628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Разработка Бизнес плана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Разработка проекта договора на оказании услуг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endParaRPr lang="ru-RU" sz="7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Текст 3"/>
          <p:cNvSpPr>
            <a:spLocks noGrp="1"/>
          </p:cNvSpPr>
          <p:nvPr>
            <p:ph type="body" idx="1"/>
          </p:nvPr>
        </p:nvSpPr>
        <p:spPr>
          <a:xfrm>
            <a:off x="323528" y="4311336"/>
            <a:ext cx="2736304" cy="2286016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Экскаватор </a:t>
            </a:r>
            <a:r>
              <a:rPr lang="en-US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HYUNDAI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-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ПРИОБРЕТЕН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борудования </a:t>
            </a:r>
            <a:endParaRPr lang="ru-RU" sz="800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лаборатории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u="sng" dirty="0" smtClean="0">
                <a:latin typeface="Times New Roman" pitchFamily="18" charset="0"/>
                <a:cs typeface="Times New Roman" pitchFamily="18" charset="0"/>
              </a:rPr>
              <a:t>    __            -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ПРИОБРЕТЕН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</a:t>
            </a:r>
            <a:r>
              <a:rPr lang="nl-NL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борудования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 учету воды                </a:t>
            </a:r>
            <a:r>
              <a:rPr lang="ru-RU" sz="800" u="sng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ПРИОБРЕТЕН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Реконструкция</a:t>
            </a:r>
            <a:endParaRPr lang="ru-RU" sz="800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КНС № 1А, 2, 5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, 10 -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ЗАВЕРШЕН на 99%</a:t>
            </a:r>
          </a:p>
          <a:p>
            <a:pPr>
              <a:spcBef>
                <a:spcPts val="0"/>
              </a:spcBef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5.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Реконструкция</a:t>
            </a:r>
            <a:endParaRPr lang="ru-RU" sz="800" u="sng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nl-NL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водопроводной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nl-NL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сети</a:t>
            </a:r>
            <a:r>
              <a:rPr lang="ru-RU" sz="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мкр.2 и 3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   </a:t>
            </a:r>
          </a:p>
          <a:p>
            <a:pPr>
              <a:spcBef>
                <a:spcPts val="0"/>
              </a:spcBef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В РАБОТЕ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(8,7 км.)   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idx="1"/>
          </p:nvPr>
        </p:nvSpPr>
        <p:spPr>
          <a:xfrm>
            <a:off x="6732240" y="4310766"/>
            <a:ext cx="2411760" cy="2214578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nl-NL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Напорные коллектора КНС-1А, 2, 5, 10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(9,4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км.)-</a:t>
            </a:r>
            <a:r>
              <a:rPr lang="ru-RU" sz="800" b="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РАБОТЕ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ПРОРАБАТЫВАЕТСЯ ВОПРОС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ФИНАНСИРОВАНИЯ из</a:t>
            </a:r>
            <a:r>
              <a:rPr lang="ru-RU" sz="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Самотечные канализационные сети </a:t>
            </a:r>
            <a:endParaRPr lang="ru-RU" sz="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(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14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,6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м.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)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:  </a:t>
            </a:r>
            <a:r>
              <a:rPr lang="ru-RU" sz="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мкр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№ 3, 3А, 3Б, 4, 5, 7, 8, 9, 11,  12. </a:t>
            </a:r>
            <a:endParaRPr lang="ru-RU" sz="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</a:t>
            </a:r>
            <a:r>
              <a:rPr lang="nl-NL" sz="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Водопроводные сети 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47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,7 к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м.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)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</a:t>
            </a:r>
            <a:r>
              <a:rPr lang="ru-RU" sz="8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кр</a:t>
            </a: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nl-NL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№ 1, 3А, 4, 5, 6, 7, 8, 14, 15, 22, 23.</a:t>
            </a:r>
            <a:endParaRPr lang="ru-RU" sz="8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(Выделено с РБ 500,0 млн. тенге)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Левая фигурная скобка 26"/>
          <p:cNvSpPr/>
          <p:nvPr/>
        </p:nvSpPr>
        <p:spPr>
          <a:xfrm rot="5400000">
            <a:off x="7486329" y="2814937"/>
            <a:ext cx="436038" cy="2664296"/>
          </a:xfrm>
          <a:prstGeom prst="leftBrace">
            <a:avLst>
              <a:gd name="adj1" fmla="val 10098"/>
              <a:gd name="adj2" fmla="val 2969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6618" y="4293096"/>
            <a:ext cx="357190" cy="241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733256"/>
            <a:ext cx="217760" cy="22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62652" y="6239022"/>
            <a:ext cx="209148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382774"/>
            <a:ext cx="418296" cy="428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3898" y="5868340"/>
            <a:ext cx="430350" cy="44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9" descr="D:\Мои док\Тариф\Презентация\Клипарты\Анимации\question_mark_rotate_sm_wm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5906" y="5309946"/>
            <a:ext cx="285752" cy="285752"/>
          </a:xfrm>
          <a:prstGeom prst="rect">
            <a:avLst/>
          </a:prstGeom>
          <a:noFill/>
        </p:spPr>
      </p:pic>
      <p:pic>
        <p:nvPicPr>
          <p:cNvPr id="42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6618" y="4797152"/>
            <a:ext cx="357190" cy="241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9704" name="Object 1"/>
          <p:cNvGraphicFramePr>
            <a:graphicFrameLocks noChangeAspect="1"/>
          </p:cNvGraphicFramePr>
          <p:nvPr/>
        </p:nvGraphicFramePr>
        <p:xfrm>
          <a:off x="0" y="5218051"/>
          <a:ext cx="419557" cy="304878"/>
        </p:xfrm>
        <a:graphic>
          <a:graphicData uri="http://schemas.openxmlformats.org/presentationml/2006/ole">
            <p:oleObj spid="_x0000_s1026" name="Точечный рисунок" r:id="rId11" imgW="1219306" imgH="883810" progId="PBrush">
              <p:embed/>
            </p:oleObj>
          </a:graphicData>
        </a:graphic>
      </p:graphicFrame>
      <p:pic>
        <p:nvPicPr>
          <p:cNvPr id="29" name="Picture 6" descr="tvs2"/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0" y="5517232"/>
            <a:ext cx="395536" cy="78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6" descr="tvs2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35496" y="6247944"/>
            <a:ext cx="377816" cy="2774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Текст 3"/>
          <p:cNvSpPr>
            <a:spLocks noGrp="1"/>
          </p:cNvSpPr>
          <p:nvPr>
            <p:ph type="body" idx="1"/>
          </p:nvPr>
        </p:nvSpPr>
        <p:spPr>
          <a:xfrm>
            <a:off x="7572396" y="3429000"/>
            <a:ext cx="1357322" cy="428628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Разработка ПСД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7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Авторский и технический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надзор</a:t>
            </a:r>
            <a:endParaRPr lang="ru-RU" sz="7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Скругленная прямоугольная выноска 43"/>
          <p:cNvSpPr/>
          <p:nvPr/>
        </p:nvSpPr>
        <p:spPr>
          <a:xfrm>
            <a:off x="6300192" y="2500306"/>
            <a:ext cx="2558088" cy="1357322"/>
          </a:xfrm>
          <a:prstGeom prst="wedgeRoundRectCallout">
            <a:avLst>
              <a:gd name="adj1" fmla="val -62883"/>
              <a:gd name="adj2" fmla="val 24138"/>
              <a:gd name="adj3" fmla="val 16667"/>
            </a:avLst>
          </a:prstGeom>
          <a:noFill/>
          <a:ln w="9525">
            <a:solidFill>
              <a:schemeClr val="accent1">
                <a:shade val="50000"/>
                <a:alpha val="44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6618" y="5229200"/>
            <a:ext cx="357190" cy="241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7" name="Таблица 36"/>
          <p:cNvGraphicFramePr>
            <a:graphicFrameLocks noGrp="1"/>
          </p:cNvGraphicFramePr>
          <p:nvPr/>
        </p:nvGraphicFramePr>
        <p:xfrm>
          <a:off x="3131840" y="4437112"/>
          <a:ext cx="2808312" cy="1109448"/>
        </p:xfrm>
        <a:graphic>
          <a:graphicData uri="http://schemas.openxmlformats.org/drawingml/2006/table">
            <a:tbl>
              <a:tblPr/>
              <a:tblGrid>
                <a:gridCol w="1620179"/>
                <a:gridCol w="1188133"/>
              </a:tblGrid>
              <a:tr h="16306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Источник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KZT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63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Кредит 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ЕБРР*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1 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238 000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000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3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Средства местного 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бюджета 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968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161</a:t>
                      </a: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000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с. </a:t>
                      </a:r>
                      <a:r>
                        <a:rPr lang="ru-RU" sz="10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Донор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6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 финансирование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3 206 </a:t>
                      </a:r>
                      <a:r>
                        <a:rPr lang="ru-RU" sz="10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161 000</a:t>
                      </a:r>
                      <a:endParaRPr lang="ru-RU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309" marR="533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" name="Текст 3"/>
          <p:cNvSpPr>
            <a:spLocks noGrp="1"/>
          </p:cNvSpPr>
          <p:nvPr>
            <p:ph type="body" idx="1"/>
          </p:nvPr>
        </p:nvSpPr>
        <p:spPr>
          <a:xfrm>
            <a:off x="3131840" y="5517232"/>
            <a:ext cx="2376264" cy="216024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*11 марта 2010г. подписан кредитный договор </a:t>
            </a:r>
          </a:p>
        </p:txBody>
      </p:sp>
      <p:sp>
        <p:nvSpPr>
          <p:cNvPr id="39" name="Правая фигурная скобка 38"/>
          <p:cNvSpPr/>
          <p:nvPr/>
        </p:nvSpPr>
        <p:spPr>
          <a:xfrm>
            <a:off x="2771800" y="4293096"/>
            <a:ext cx="288032" cy="2232248"/>
          </a:xfrm>
          <a:prstGeom prst="rightBrace">
            <a:avLst>
              <a:gd name="adj1" fmla="val 8333"/>
              <a:gd name="adj2" fmla="val 1297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Левая фигурная скобка 39"/>
          <p:cNvSpPr/>
          <p:nvPr/>
        </p:nvSpPr>
        <p:spPr>
          <a:xfrm>
            <a:off x="6012160" y="4437112"/>
            <a:ext cx="288032" cy="2016224"/>
          </a:xfrm>
          <a:prstGeom prst="leftBrace">
            <a:avLst>
              <a:gd name="adj1" fmla="val 8333"/>
              <a:gd name="adj2" fmla="val 2598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Текст 3"/>
          <p:cNvSpPr>
            <a:spLocks noGrp="1"/>
          </p:cNvSpPr>
          <p:nvPr>
            <p:ph type="body" idx="1"/>
          </p:nvPr>
        </p:nvSpPr>
        <p:spPr>
          <a:xfrm>
            <a:off x="3635896" y="6309320"/>
            <a:ext cx="2664296" cy="216024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u="sng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Общая протяженность сетей (реконструируемые):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Водопроводные – 56,4 км.;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 Канализационные – 24,1 км.</a:t>
            </a:r>
          </a:p>
        </p:txBody>
      </p:sp>
      <p:pic>
        <p:nvPicPr>
          <p:cNvPr id="46" name="Picture 6" descr="tvs2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3131840" y="6021288"/>
            <a:ext cx="527768" cy="52059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Левая фигурная скобка 23"/>
          <p:cNvSpPr/>
          <p:nvPr/>
        </p:nvSpPr>
        <p:spPr>
          <a:xfrm rot="5400000">
            <a:off x="1169877" y="2763184"/>
            <a:ext cx="432045" cy="2771800"/>
          </a:xfrm>
          <a:prstGeom prst="leftBrace">
            <a:avLst>
              <a:gd name="adj1" fmla="val 8333"/>
              <a:gd name="adj2" fmla="val 797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714356"/>
            <a:ext cx="3590249" cy="3181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0" y="6400800"/>
            <a:ext cx="457200" cy="457200"/>
          </a:xfrm>
        </p:spPr>
        <p:txBody>
          <a:bodyPr/>
          <a:lstStyle/>
          <a:p>
            <a:pPr>
              <a:defRPr/>
            </a:pPr>
            <a:fld id="{3D0D10E4-B65D-4E8A-8148-BD1DE42D55B5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2845" y="71415"/>
            <a:ext cx="8858312" cy="6429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4925" cap="sq">
            <a:solidFill>
              <a:srgbClr val="C0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457200" algn="ctr" fontAlgn="auto">
              <a:spcBef>
                <a:spcPts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Участники по реализации </a:t>
            </a:r>
            <a:r>
              <a:rPr lang="nl-NL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проект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nl-NL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ctr" fontAlgn="auto">
              <a:spcBef>
                <a:spcPts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nl-NL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nl-NL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одернизаци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</a:t>
            </a:r>
            <a:r>
              <a:rPr lang="nl-NL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системы теплоснабжения города Актау»</a:t>
            </a:r>
            <a:r>
              <a:rPr lang="nl-NL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0" name="Picture 4" descr="C:\Documents and Settings\baurjan\Рабочий стол\Временные файлы\question mark rotate_files\question_mark_rotate_sm_w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44494" y="-214338"/>
            <a:ext cx="1047750" cy="1047750"/>
          </a:xfrm>
          <a:prstGeom prst="rect">
            <a:avLst/>
          </a:prstGeom>
          <a:noFill/>
        </p:spPr>
      </p:pic>
      <p:pic>
        <p:nvPicPr>
          <p:cNvPr id="37" name="Picture 3" descr="C:\Documents and Settings\baurjan\Рабочий стол\Временные файлы\question mark rotate_files\bouncing_question_mark_sm_w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5786454"/>
            <a:ext cx="285752" cy="285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6" descr="tvs2"/>
          <p:cNvPicPr>
            <a:picLocks noChangeAspect="1" noChangeArrowheads="1"/>
          </p:cNvPicPr>
          <p:nvPr/>
        </p:nvPicPr>
        <p:blipFill>
          <a:blip r:embed="rId5" cstate="print"/>
          <a:srcRect b="38290"/>
          <a:stretch>
            <a:fillRect/>
          </a:stretch>
        </p:blipFill>
        <p:spPr bwMode="auto">
          <a:xfrm>
            <a:off x="7092479" y="785794"/>
            <a:ext cx="2051521" cy="1000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Содержимое 22" descr="gerb_kz.gif"/>
          <p:cNvPicPr>
            <a:picLocks noGrp="1" noChangeAspect="1"/>
          </p:cNvPicPr>
          <p:nvPr>
            <p:ph sz="quarter"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785786" y="857232"/>
            <a:ext cx="785812" cy="785813"/>
          </a:xfrm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601128" flipH="1">
            <a:off x="6052899" y="423607"/>
            <a:ext cx="359144" cy="130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8" cstate="print">
            <a:lum bright="30000"/>
          </a:blip>
          <a:srcRect l="15909" t="24958"/>
          <a:stretch>
            <a:fillRect/>
          </a:stretch>
        </p:blipFill>
        <p:spPr bwMode="auto">
          <a:xfrm rot="6008351">
            <a:off x="6237829" y="2359440"/>
            <a:ext cx="311680" cy="887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6" descr="tvs2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7286644" y="2428868"/>
            <a:ext cx="1694331" cy="389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10" cstate="print">
            <a:lum/>
          </a:blip>
          <a:srcRect/>
          <a:stretch>
            <a:fillRect/>
          </a:stretch>
        </p:blipFill>
        <p:spPr bwMode="auto">
          <a:xfrm rot="4369115">
            <a:off x="1868305" y="1761184"/>
            <a:ext cx="649009" cy="950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Текст 42"/>
          <p:cNvSpPr>
            <a:spLocks noGrp="1"/>
          </p:cNvSpPr>
          <p:nvPr>
            <p:ph type="body" idx="1"/>
          </p:nvPr>
        </p:nvSpPr>
        <p:spPr>
          <a:xfrm>
            <a:off x="0" y="1643050"/>
            <a:ext cx="2428892" cy="50006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1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Государственный вклад</a:t>
            </a:r>
          </a:p>
          <a:p>
            <a:pPr algn="ctr"/>
            <a:r>
              <a:rPr lang="ru-RU" sz="1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en-US" sz="1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652</a:t>
            </a:r>
            <a:r>
              <a:rPr lang="ru-RU" sz="1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.000.000,0 тенге</a:t>
            </a:r>
            <a:endParaRPr lang="ru-RU" sz="1400" dirty="0"/>
          </a:p>
        </p:txBody>
      </p:sp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316190">
            <a:off x="1043092" y="5104254"/>
            <a:ext cx="6773289" cy="1868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Прямоугольник 45"/>
          <p:cNvSpPr/>
          <p:nvPr/>
        </p:nvSpPr>
        <p:spPr>
          <a:xfrm>
            <a:off x="3857620" y="5786454"/>
            <a:ext cx="17283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Программа расчета гидравлической </a:t>
            </a:r>
          </a:p>
          <a:p>
            <a:r>
              <a:rPr lang="ru-RU" sz="7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Приобретение аварийной техники</a:t>
            </a:r>
            <a:endParaRPr lang="ru-RU" sz="700" dirty="0">
              <a:solidFill>
                <a:schemeClr val="bg1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572132" y="5786454"/>
            <a:ext cx="1357322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Реконструкция сетей </a:t>
            </a:r>
            <a:endParaRPr lang="ru-RU" sz="700" dirty="0">
              <a:solidFill>
                <a:schemeClr val="bg1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285852" y="5786454"/>
            <a:ext cx="16430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00" dirty="0" smtClean="0">
                <a:latin typeface="Arial" pitchFamily="34" charset="0"/>
                <a:cs typeface="Arial" pitchFamily="34" charset="0"/>
              </a:rPr>
              <a:t>Автоматизация системы удаленного контроля </a:t>
            </a:r>
            <a:endParaRPr lang="ru-RU" sz="700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2928926" y="5643578"/>
            <a:ext cx="107157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00" dirty="0" smtClean="0">
                <a:latin typeface="Arial" pitchFamily="34" charset="0"/>
                <a:cs typeface="Arial" pitchFamily="34" charset="0"/>
              </a:rPr>
              <a:t>Установка </a:t>
            </a:r>
            <a:r>
              <a:rPr lang="ru-RU" sz="700" dirty="0" err="1" smtClean="0">
                <a:latin typeface="Arial" pitchFamily="34" charset="0"/>
                <a:cs typeface="Arial" pitchFamily="34" charset="0"/>
              </a:rPr>
              <a:t>индив</a:t>
            </a:r>
            <a:r>
              <a:rPr lang="ru-RU" sz="700" dirty="0" smtClean="0">
                <a:latin typeface="Arial" pitchFamily="34" charset="0"/>
                <a:cs typeface="Arial" pitchFamily="34" charset="0"/>
              </a:rPr>
              <a:t>. автомат. </a:t>
            </a:r>
          </a:p>
          <a:p>
            <a:pPr algn="ctr"/>
            <a:r>
              <a:rPr lang="ru-RU" sz="700" dirty="0" smtClean="0">
                <a:latin typeface="Arial" pitchFamily="34" charset="0"/>
                <a:cs typeface="Arial" pitchFamily="34" charset="0"/>
              </a:rPr>
              <a:t>теплообменников </a:t>
            </a:r>
            <a:endParaRPr lang="ru-RU" sz="700" dirty="0"/>
          </a:p>
        </p:txBody>
      </p:sp>
      <p:sp>
        <p:nvSpPr>
          <p:cNvPr id="51" name="Текст 42"/>
          <p:cNvSpPr>
            <a:spLocks noGrp="1"/>
          </p:cNvSpPr>
          <p:nvPr>
            <p:ph type="body" idx="1"/>
          </p:nvPr>
        </p:nvSpPr>
        <p:spPr>
          <a:xfrm>
            <a:off x="6929454" y="1785926"/>
            <a:ext cx="2428892" cy="214314"/>
          </a:xfrm>
        </p:spPr>
        <p:txBody>
          <a:bodyPr>
            <a:normAutofit fontScale="92500" lnSpcReduction="20000"/>
          </a:bodyPr>
          <a:lstStyle/>
          <a:p>
            <a:pPr algn="ctr">
              <a:defRPr/>
            </a:pPr>
            <a:r>
              <a:rPr lang="ru-RU" sz="1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1.200.000.000,0 тенге</a:t>
            </a:r>
            <a:endParaRPr lang="en-US" sz="1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Текст 42"/>
          <p:cNvSpPr>
            <a:spLocks noGrp="1"/>
          </p:cNvSpPr>
          <p:nvPr>
            <p:ph type="body" idx="1"/>
          </p:nvPr>
        </p:nvSpPr>
        <p:spPr>
          <a:xfrm>
            <a:off x="7215206" y="2714620"/>
            <a:ext cx="1928794" cy="285752"/>
          </a:xfrm>
        </p:spPr>
        <p:txBody>
          <a:bodyPr/>
          <a:lstStyle/>
          <a:p>
            <a:pPr algn="ctr">
              <a:defRPr/>
            </a:pPr>
            <a:r>
              <a:rPr lang="ru-RU" sz="10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645.000.000,0 тенге</a:t>
            </a:r>
            <a:endParaRPr lang="en-US" sz="10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823660" y="4665330"/>
            <a:ext cx="23203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sz="8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 средний уровень тарифов на 30% превышает уровень тарифов в отношении тех же услуг, установленных на 1 января 2012.</a:t>
            </a:r>
            <a:endParaRPr lang="ru-RU" sz="800" b="1" u="sng" dirty="0">
              <a:solidFill>
                <a:schemeClr val="tx2">
                  <a:lumMod val="75000"/>
                </a:schemeClr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4" name="Picture 7"/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0" y="4214818"/>
            <a:ext cx="286802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5" name="Прямоугольник 54"/>
          <p:cNvSpPr/>
          <p:nvPr/>
        </p:nvSpPr>
        <p:spPr>
          <a:xfrm>
            <a:off x="285720" y="4429132"/>
            <a:ext cx="2143140" cy="214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sz="800" dirty="0" smtClean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Доля участия в Проекте</a:t>
            </a:r>
            <a:endParaRPr lang="en-US" sz="800" dirty="0">
              <a:solidFill>
                <a:schemeClr val="tx2">
                  <a:lumMod val="75000"/>
                </a:schemeClr>
              </a:solidFill>
              <a:cs typeface="Arial" charset="0"/>
            </a:endParaRPr>
          </a:p>
        </p:txBody>
      </p:sp>
      <p:sp>
        <p:nvSpPr>
          <p:cNvPr id="57" name="Правая фигурная скобка 56"/>
          <p:cNvSpPr/>
          <p:nvPr/>
        </p:nvSpPr>
        <p:spPr>
          <a:xfrm rot="5400000">
            <a:off x="7812360" y="2492896"/>
            <a:ext cx="360040" cy="2088232"/>
          </a:xfrm>
          <a:prstGeom prst="rightBrace">
            <a:avLst>
              <a:gd name="adj1" fmla="val 15555"/>
              <a:gd name="adj2" fmla="val 7038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Текст 42"/>
          <p:cNvSpPr>
            <a:spLocks noGrp="1"/>
          </p:cNvSpPr>
          <p:nvPr>
            <p:ph type="body" idx="1"/>
          </p:nvPr>
        </p:nvSpPr>
        <p:spPr>
          <a:xfrm>
            <a:off x="6837878" y="3212976"/>
            <a:ext cx="2342634" cy="357190"/>
          </a:xfrm>
        </p:spPr>
        <p:txBody>
          <a:bodyPr/>
          <a:lstStyle/>
          <a:p>
            <a:pPr algn="ctr">
              <a:defRPr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Консультанты</a:t>
            </a:r>
          </a:p>
          <a:p>
            <a:pPr algn="ctr">
              <a:defRPr/>
            </a:pPr>
            <a:r>
              <a:rPr lang="ru-RU" sz="600" b="0" dirty="0" smtClean="0">
                <a:latin typeface="Arial" pitchFamily="34" charset="0"/>
                <a:cs typeface="Arial" pitchFamily="34" charset="0"/>
              </a:rPr>
              <a:t>(финансируются из ГРАНТОВЫХ СРЕДСТВ ЕБРР)</a:t>
            </a:r>
            <a:endParaRPr lang="en-US" sz="6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9" name="Picture 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16216" y="3789040"/>
            <a:ext cx="31740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" name="Текст 3"/>
          <p:cNvSpPr>
            <a:spLocks noGrp="1"/>
          </p:cNvSpPr>
          <p:nvPr>
            <p:ph type="body" idx="1"/>
          </p:nvPr>
        </p:nvSpPr>
        <p:spPr>
          <a:xfrm>
            <a:off x="6858016" y="3871532"/>
            <a:ext cx="2285984" cy="357190"/>
          </a:xfrm>
        </p:spPr>
        <p:txBody>
          <a:bodyPr>
            <a:noAutofit/>
          </a:bodyPr>
          <a:lstStyle/>
          <a:p>
            <a:pPr algn="just" eaLnBrk="1" hangingPunct="1">
              <a:spcBef>
                <a:spcPct val="0"/>
              </a:spcBef>
              <a:buFontTx/>
              <a:buChar char="-"/>
              <a:defRPr/>
            </a:pPr>
            <a:r>
              <a:rPr lang="ru-RU" sz="700" b="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Разработка Бизнес плана</a:t>
            </a:r>
          </a:p>
          <a:p>
            <a:pPr algn="just" eaLnBrk="1" hangingPunct="1">
              <a:spcBef>
                <a:spcPct val="0"/>
              </a:spcBef>
              <a:buFontTx/>
              <a:buChar char="-"/>
              <a:defRPr/>
            </a:pPr>
            <a:r>
              <a:rPr lang="ru-RU" sz="700" b="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Разработка проекта договора на оказании услуг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endParaRPr lang="ru-RU" sz="700" b="0" dirty="0" smtClean="0">
              <a:solidFill>
                <a:srgbClr val="532B2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Текст 3"/>
          <p:cNvSpPr>
            <a:spLocks noGrp="1"/>
          </p:cNvSpPr>
          <p:nvPr>
            <p:ph type="body" idx="1"/>
          </p:nvPr>
        </p:nvSpPr>
        <p:spPr>
          <a:xfrm>
            <a:off x="6858016" y="4157284"/>
            <a:ext cx="3071834" cy="500066"/>
          </a:xfrm>
        </p:spPr>
        <p:txBody>
          <a:bodyPr>
            <a:noAutofit/>
          </a:bodyPr>
          <a:lstStyle/>
          <a:p>
            <a:pPr algn="just" eaLnBrk="1" hangingPunct="1">
              <a:spcBef>
                <a:spcPct val="0"/>
              </a:spcBef>
              <a:buFontTx/>
              <a:buChar char="-"/>
              <a:defRPr/>
            </a:pPr>
            <a:r>
              <a:rPr lang="ru-RU" sz="700" b="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Техническое  сопровождении Проекта</a:t>
            </a:r>
          </a:p>
          <a:p>
            <a:pPr algn="just" eaLnBrk="1" hangingPunct="1">
              <a:spcBef>
                <a:spcPct val="0"/>
              </a:spcBef>
              <a:buFontTx/>
              <a:buChar char="-"/>
              <a:defRPr/>
            </a:pPr>
            <a:r>
              <a:rPr lang="ru-RU" sz="700" b="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Проведении тендера по правилам ЕБРР</a:t>
            </a:r>
          </a:p>
          <a:p>
            <a:pPr algn="just" eaLnBrk="1" hangingPunct="1">
              <a:spcBef>
                <a:spcPct val="0"/>
              </a:spcBef>
              <a:buFontTx/>
              <a:buChar char="-"/>
              <a:defRPr/>
            </a:pPr>
            <a:r>
              <a:rPr lang="ru-RU" sz="700" b="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Консультация по взаимодействию с ЕБРР</a:t>
            </a:r>
          </a:p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Tx/>
              <a:buChar char="-"/>
              <a:defRPr/>
            </a:pPr>
            <a:endParaRPr lang="ru-RU" sz="700" dirty="0" smtClean="0">
              <a:solidFill>
                <a:srgbClr val="532B2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285720" y="3571876"/>
            <a:ext cx="21431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sz="7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Финансирования</a:t>
            </a:r>
            <a:r>
              <a:rPr lang="ru-RU" sz="700" dirty="0" smtClean="0">
                <a:solidFill>
                  <a:schemeClr val="accent1">
                    <a:lumMod val="50000"/>
                  </a:schemeClr>
                </a:solidFill>
                <a:cs typeface="Arial" charset="0"/>
              </a:rPr>
              <a:t> по разработке ПСД (Исполнено частично)  </a:t>
            </a:r>
            <a:endParaRPr lang="en-US" sz="700" dirty="0">
              <a:solidFill>
                <a:schemeClr val="accent1">
                  <a:lumMod val="50000"/>
                </a:schemeClr>
              </a:solidFill>
              <a:cs typeface="Arial" charset="0"/>
            </a:endParaRPr>
          </a:p>
        </p:txBody>
      </p:sp>
      <p:pic>
        <p:nvPicPr>
          <p:cNvPr id="34" name="Picture 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16216" y="4881354"/>
            <a:ext cx="31740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9" name="Таблица 38"/>
          <p:cNvGraphicFramePr>
            <a:graphicFrameLocks noGrp="1"/>
          </p:cNvGraphicFramePr>
          <p:nvPr/>
        </p:nvGraphicFramePr>
        <p:xfrm>
          <a:off x="2411760" y="3861048"/>
          <a:ext cx="3768080" cy="999355"/>
        </p:xfrm>
        <a:graphic>
          <a:graphicData uri="http://schemas.openxmlformats.org/drawingml/2006/table">
            <a:tbl>
              <a:tblPr/>
              <a:tblGrid>
                <a:gridCol w="2210288"/>
                <a:gridCol w="1557792"/>
              </a:tblGrid>
              <a:tr h="166559"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Источник 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Тенге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dirty="0">
                          <a:latin typeface="Times New Roman"/>
                          <a:ea typeface="Times New Roman"/>
                          <a:cs typeface="Times New Roman"/>
                        </a:rPr>
                        <a:t>a.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Кредит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ЕБРР*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119">
                <a:tc>
                  <a:txBody>
                    <a:bodyPr/>
                    <a:lstStyle/>
                    <a:p>
                      <a:pPr algn="l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dirty="0">
                          <a:latin typeface="Times New Roman"/>
                          <a:ea typeface="Times New Roman"/>
                          <a:cs typeface="Times New Roman"/>
                        </a:rPr>
                        <a:t>b.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Кредит ФЧТ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645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(4.300.000,0</a:t>
                      </a:r>
                      <a:r>
                        <a:rPr lang="en-US" sz="800" dirty="0">
                          <a:latin typeface="Times New Roman"/>
                          <a:ea typeface="Times New Roman"/>
                          <a:cs typeface="Times New Roman"/>
                        </a:rPr>
                        <a:t>$</a:t>
                      </a:r>
                      <a:r>
                        <a:rPr lang="ru-RU" sz="8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8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>
                          <a:latin typeface="Times New Roman"/>
                          <a:ea typeface="Times New Roman"/>
                          <a:cs typeface="Times New Roman"/>
                        </a:rPr>
                        <a:t>c. Государственный вклад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652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just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Всего 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финансирование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  <a:spcAft>
                          <a:spcPts val="0"/>
                        </a:spcAft>
                      </a:pPr>
                      <a:r>
                        <a:rPr lang="nl-NL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497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nl-NL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51790" marR="5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Текст 3"/>
          <p:cNvSpPr>
            <a:spLocks noGrp="1"/>
          </p:cNvSpPr>
          <p:nvPr>
            <p:ph type="body" idx="1"/>
          </p:nvPr>
        </p:nvSpPr>
        <p:spPr>
          <a:xfrm>
            <a:off x="2627784" y="4869160"/>
            <a:ext cx="2376264" cy="216024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dirty="0" smtClean="0">
                <a:solidFill>
                  <a:srgbClr val="532B2B"/>
                </a:solidFill>
                <a:latin typeface="Times New Roman" pitchFamily="18" charset="0"/>
                <a:cs typeface="Times New Roman" pitchFamily="18" charset="0"/>
              </a:rPr>
              <a:t>*23 мая 2012г. подписан кредитный договор </a:t>
            </a:r>
          </a:p>
        </p:txBody>
      </p:sp>
      <p:pic>
        <p:nvPicPr>
          <p:cNvPr id="40" name="Picture 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645024"/>
            <a:ext cx="31740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419</Words>
  <Application>Microsoft Office PowerPoint</Application>
  <PresentationFormat>Экран (4:3)</PresentationFormat>
  <Paragraphs>113</Paragraphs>
  <Slides>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4" baseType="lpstr">
      <vt:lpstr>Тема Office</vt:lpstr>
      <vt:lpstr>Точечный рисунок</vt:lpstr>
      <vt:lpstr>Слайд 1</vt:lpstr>
      <vt:lpstr>Слайд 2</vt:lpstr>
    </vt:vector>
  </TitlesOfParts>
  <Company>КЖСА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zaura</dc:creator>
  <cp:lastModifiedBy>zaura</cp:lastModifiedBy>
  <cp:revision>1</cp:revision>
  <dcterms:created xsi:type="dcterms:W3CDTF">2013-08-28T04:00:04Z</dcterms:created>
  <dcterms:modified xsi:type="dcterms:W3CDTF">2013-08-28T04:00:55Z</dcterms:modified>
</cp:coreProperties>
</file>